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3" r:id="rId20"/>
    <p:sldId id="281"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10"/>
    <p:restoredTop sz="61558" autoAdjust="0"/>
  </p:normalViewPr>
  <p:slideViewPr>
    <p:cSldViewPr snapToGrid="0" snapToObjects="1">
      <p:cViewPr varScale="1">
        <p:scale>
          <a:sx n="53" d="100"/>
          <a:sy n="53" d="100"/>
        </p:scale>
        <p:origin x="2102" y="43"/>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a:t>
            </a:r>
            <a:endParaRPr lang="en-US" dirty="0"/>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will produce a list of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pre-populated,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previous two steps don’t produce a match, we expand the search terms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style transfer to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Wheeler describes several categories of logos, including wordmarks, letterform marks, pictorial, and abstract; we will focus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limited our typeface selection and ask the user to select some parameters,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prerendered images of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which contains over 12,000 models with 270 labeled categories.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model contains additional labels and metadata which we use to match the noun input the user, along with synonym expansion.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 when generating a logo. </a:t>
            </a:r>
          </a:p>
          <a:p>
            <a:pPr rtl="0"/>
            <a:r>
              <a:rPr lang="en-US" sz="1200" b="0" i="0" u="none" strike="noStrike" kern="1200" dirty="0">
                <a:solidFill>
                  <a:schemeClr val="tx1"/>
                </a:solidFill>
                <a:effectLst/>
                <a:latin typeface="+mn-lt"/>
                <a:ea typeface="+mn-ea"/>
                <a:cs typeface="+mn-cs"/>
              </a:rPr>
              <a:t>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a:t>
            </a:r>
          </a:p>
          <a:p>
            <a:pPr rtl="0"/>
            <a:r>
              <a:rPr lang="en-US" sz="1800" b="0" i="0" u="none" strike="noStrike" dirty="0">
                <a:solidFill>
                  <a:srgbClr val="000000"/>
                </a:solidFill>
                <a:effectLst/>
                <a:latin typeface="Arial" panose="020B0604020202020204" pitchFamily="34" charset="0"/>
              </a:rPr>
              <a:t>In addition, some images were scraped from google to add extra styles not found in the dataset,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using the WordNet dataset.</a:t>
            </a:r>
          </a:p>
          <a:p>
            <a:pPr rtl="0"/>
            <a:r>
              <a:rPr lang="en-US" sz="1800" b="0" i="0" u="none" strike="noStrike" dirty="0">
                <a:solidFill>
                  <a:srgbClr val="000000"/>
                </a:solidFill>
                <a:effectLst/>
                <a:latin typeface="Arial" panose="020B0604020202020204" pitchFamily="34" charset="0"/>
              </a:rPr>
              <a:t>This is to expand the search when both terms do not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To apply the style onto the image, we used the algorithm for </a:t>
            </a:r>
            <a:r>
              <a:rPr lang="en-US" b="0" i="1" dirty="0">
                <a:solidFill>
                  <a:srgbClr val="1D1C1D"/>
                </a:solidFill>
                <a:effectLst/>
                <a:latin typeface="Slack-Lato"/>
              </a:rPr>
              <a:t>Constrained Neural Style Transfer for Decorated Logo Generation, w</a:t>
            </a:r>
            <a:r>
              <a:rPr lang="en-US" b="0" i="0" dirty="0">
                <a:solidFill>
                  <a:srgbClr val="1D1C1D"/>
                </a:solidFill>
                <a:effectLst/>
                <a:latin typeface="Slack-Lato"/>
              </a:rPr>
              <a:t>hich uses Convolutional Neural Networks to separate content and style representations from source images and combine them. This particular algorithm separates the content from the background, localizing the style transfer.</a:t>
            </a:r>
          </a:p>
          <a:p>
            <a:pPr rtl="0"/>
            <a:endParaRPr lang="en-US" dirty="0"/>
          </a:p>
          <a:p>
            <a:pPr rtl="0"/>
            <a:r>
              <a:rPr lang="en-US" b="0" i="0" dirty="0">
                <a:solidFill>
                  <a:srgbClr val="1D1C1D"/>
                </a:solidFill>
                <a:effectLst/>
                <a:latin typeface="Slack-Lato"/>
              </a:rPr>
              <a:t>The authors provided pre-trained model weights, so we were able to use the algorithm almost out of the box, with minor edits to account for Python and </a:t>
            </a:r>
            <a:r>
              <a:rPr lang="en-US" b="0" i="0" dirty="0" err="1">
                <a:solidFill>
                  <a:srgbClr val="1D1C1D"/>
                </a:solidFill>
                <a:effectLst/>
                <a:latin typeface="Slack-Lato"/>
              </a:rPr>
              <a:t>Tensorflow</a:t>
            </a:r>
            <a:r>
              <a:rPr lang="en-US" b="0" i="0" dirty="0">
                <a:solidFill>
                  <a:srgbClr val="1D1C1D"/>
                </a:solidFill>
                <a:effectLst/>
                <a:latin typeface="Slack-Lato"/>
              </a:rPr>
              <a:t> versions and to compensate for limited GPU compatibility.</a:t>
            </a:r>
            <a:br>
              <a:rPr lang="en-US" dirty="0"/>
            </a:br>
            <a:endParaRPr lang="en-US" dirty="0"/>
          </a:p>
          <a:p>
            <a:pPr rtl="0"/>
            <a:r>
              <a:rPr lang="en-US" b="0" i="0" dirty="0">
                <a:solidFill>
                  <a:srgbClr val="1D1C1D"/>
                </a:solidFill>
                <a:effectLst/>
                <a:latin typeface="Slack-Lato"/>
              </a:rPr>
              <a:t>We did some additional minor modifications to fit the algorithm into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script that combines an image with text to produce the logo. To simplify the prototype, we limited the layout to an image at the top and the text at the bottom. The user may choose the alignment (left, right, center), the size of the text, and if the text will fit in one line or break in multiple lines. The user may also choose the text color and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We first resize source image, then calculate the size for the text, and then produce a blank image with the right dimensions. We paste the source onto the blank image and render the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applying the style transfer before using the text rendering application.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After finishing the style transfer step, the system allows the user to enter a text to combine it with the generated logo. The user may enter some arguments to modify the text and may preview the text-image pair before committing to it.</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We can produce usable logos with input from the user to inject message and meaning.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believe these logos show a vast improvement in the process of logo creation, time constraints didn’t allow us to produce or implement tests.  We could conduct a survey asking  respondents to evaluate how closely generated logos match the words picked to produce them. If a high number of respondents rate the word-logo pairing highly, we can accept that the system satisfies our goals.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part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which is limited to NVIDIA GPUs we had to use slower CPU processing. We'd like to explore other options to speed up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 a collection of images arranged on a page to summarize their visual research. A future version of this work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a single layout, and, each run produces a single typeface in one variant. This could be expanded by iterating various layouts with different typefaces.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was to create a prototype that demonstrates  we can approximate the design process with AI, we used pre-trained datasets for images and synonyms. It would be helpful to produce a custom dataset for content and style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can select the text color, but they must manually specify it. In preliminary research, we found that color selection and application are both extensive topics. A future contribution could be using AI to produce a color palette and transfer it to the image and text.</a:t>
            </a:r>
          </a:p>
          <a:p>
            <a:pPr rtl="0"/>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Using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to discuss the client and their needs and produce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sketches and logos, including different combinations of images and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designer presents a few options and the client select their top choices.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 </a:t>
            </a:r>
            <a:r>
              <a:rPr lang="en-US" sz="1200" b="0" i="0" u="none" strike="noStrike" kern="1200">
                <a:solidFill>
                  <a:schemeClr val="tx1"/>
                </a:solidFill>
                <a:effectLst/>
                <a:latin typeface="+mn-lt"/>
                <a:ea typeface="+mn-ea"/>
                <a:cs typeface="+mn-cs"/>
              </a:rPr>
              <a:t>gross oversimplification, </a:t>
            </a:r>
            <a:r>
              <a:rPr lang="en-US" sz="1200" b="0" i="0" u="none" strike="noStrike" kern="1200" dirty="0">
                <a:solidFill>
                  <a:schemeClr val="tx1"/>
                </a:solidFill>
                <a:effectLst/>
                <a:latin typeface="+mn-lt"/>
                <a:ea typeface="+mn-ea"/>
                <a:cs typeface="+mn-cs"/>
              </a:rPr>
              <a:t>but it’s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the UI allows the user to review the content and style images before performing the style transfer, and to preview the text and image combination before committing to it.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run several times, it can produce multiple variations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the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While both these papers produce interesting images, they focus exclusively on form, and the resulting images are low quality,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not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leverage style transfer in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that our process approximates a simplified version of the process used by designers—the 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are using prerendered images.  ImageNet is a very large image dataset used for computer vision research labeled with many synonym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using WordNet, a database of English words grouped into of synonyms sets, to do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current options focus on form. </a:t>
            </a:r>
          </a:p>
          <a:p>
            <a:pPr rtl="0"/>
            <a:r>
              <a:rPr lang="en-US" sz="1200" b="0" i="0" u="none" strike="noStrike" kern="1200" dirty="0">
                <a:solidFill>
                  <a:schemeClr val="tx1"/>
                </a:solidFill>
                <a:effectLst/>
                <a:latin typeface="+mn-lt"/>
                <a:ea typeface="+mn-ea"/>
                <a:cs typeface="+mn-cs"/>
              </a:rPr>
              <a:t>Finally, we are introducing an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2.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jp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3.jp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6.jp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6" name="Audio 5">
            <a:hlinkClick r:id="" action="ppaction://media"/>
            <a:extLst>
              <a:ext uri="{FF2B5EF4-FFF2-40B4-BE49-F238E27FC236}">
                <a16:creationId xmlns:a16="http://schemas.microsoft.com/office/drawing/2014/main" id="{A80C32E9-8D68-4F91-A2DC-C0195BEEF71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mc:Choice xmlns:p14="http://schemas.microsoft.com/office/powerpoint/2010/main" Requires="p14">
      <p:transition spd="slow" p14:dur="2000" advTm="9299"/>
    </mc:Choice>
    <mc:Fallback>
      <p:transition spd="slow" advTm="9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5" name="Audio 4">
            <a:hlinkClick r:id="" action="ppaction://media"/>
            <a:extLst>
              <a:ext uri="{FF2B5EF4-FFF2-40B4-BE49-F238E27FC236}">
                <a16:creationId xmlns:a16="http://schemas.microsoft.com/office/drawing/2014/main" id="{E03B531C-A2D0-4F9C-8C2F-DD2C1F9A95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mc:Choice xmlns:p14="http://schemas.microsoft.com/office/powerpoint/2010/main" Requires="p14">
      <p:transition spd="slow" p14:dur="2000" advTm="35489"/>
    </mc:Choice>
    <mc:Fallback>
      <p:transition spd="slow" advTm="35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5" name="Audio 4">
            <a:hlinkClick r:id="" action="ppaction://media"/>
            <a:extLst>
              <a:ext uri="{FF2B5EF4-FFF2-40B4-BE49-F238E27FC236}">
                <a16:creationId xmlns:a16="http://schemas.microsoft.com/office/drawing/2014/main" id="{503B2C32-16EB-4BAA-B61A-6C1EEA1C61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mc:Choice xmlns:p14="http://schemas.microsoft.com/office/powerpoint/2010/main" Requires="p14">
      <p:transition spd="slow" p14:dur="2000" advTm="39901"/>
    </mc:Choice>
    <mc:Fallback>
      <p:transition spd="slow" advTm="39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5" name="Audio 4">
            <a:hlinkClick r:id="" action="ppaction://media"/>
            <a:extLst>
              <a:ext uri="{FF2B5EF4-FFF2-40B4-BE49-F238E27FC236}">
                <a16:creationId xmlns:a16="http://schemas.microsoft.com/office/drawing/2014/main" id="{2A5B4E2E-6DDE-4776-988F-2685D977915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mc:Choice xmlns:p14="http://schemas.microsoft.com/office/powerpoint/2010/main" Requires="p14">
      <p:transition spd="slow" p14:dur="2000" advTm="48376"/>
    </mc:Choice>
    <mc:Fallback>
      <p:transition spd="slow" advTm="48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5"/>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pic>
        <p:nvPicPr>
          <p:cNvPr id="3" name="Audio 2">
            <a:hlinkClick r:id="" action="ppaction://media"/>
            <a:extLst>
              <a:ext uri="{FF2B5EF4-FFF2-40B4-BE49-F238E27FC236}">
                <a16:creationId xmlns:a16="http://schemas.microsoft.com/office/drawing/2014/main" id="{F96328BB-7632-49AC-91F4-41228C0EBA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0391642"/>
      </p:ext>
    </p:extLst>
  </p:cSld>
  <p:clrMapOvr>
    <a:masterClrMapping/>
  </p:clrMapOvr>
  <mc:AlternateContent xmlns:mc="http://schemas.openxmlformats.org/markup-compatibility/2006">
    <mc:Choice xmlns:p14="http://schemas.microsoft.com/office/powerpoint/2010/main" Requires="p14">
      <p:transition spd="slow" p14:dur="2000" advTm="12571"/>
    </mc:Choice>
    <mc:Fallback>
      <p:transition spd="slow" advTm="12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5"/>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pic>
        <p:nvPicPr>
          <p:cNvPr id="3" name="Audio 2">
            <a:hlinkClick r:id="" action="ppaction://media"/>
            <a:extLst>
              <a:ext uri="{FF2B5EF4-FFF2-40B4-BE49-F238E27FC236}">
                <a16:creationId xmlns:a16="http://schemas.microsoft.com/office/drawing/2014/main" id="{50821EEC-F26C-408A-9B14-FC9F106436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95690068"/>
      </p:ext>
    </p:extLst>
  </p:cSld>
  <p:clrMapOvr>
    <a:masterClrMapping/>
  </p:clrMapOvr>
  <mc:AlternateContent xmlns:mc="http://schemas.openxmlformats.org/markup-compatibility/2006">
    <mc:Choice xmlns:p14="http://schemas.microsoft.com/office/powerpoint/2010/main" Requires="p14">
      <p:transition spd="slow" p14:dur="2000" advTm="35656"/>
    </mc:Choice>
    <mc:Fallback>
      <p:transition spd="slow" advTm="35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5"/>
          <a:stretch>
            <a:fillRect/>
          </a:stretch>
        </p:blipFill>
        <p:spPr>
          <a:xfrm>
            <a:off x="6464300" y="1197247"/>
            <a:ext cx="4037012" cy="4152355"/>
          </a:xfrm>
        </p:spPr>
      </p:pic>
      <p:pic>
        <p:nvPicPr>
          <p:cNvPr id="3" name="Audio 2">
            <a:hlinkClick r:id="" action="ppaction://media"/>
            <a:extLst>
              <a:ext uri="{FF2B5EF4-FFF2-40B4-BE49-F238E27FC236}">
                <a16:creationId xmlns:a16="http://schemas.microsoft.com/office/drawing/2014/main" id="{4BB81EA6-FF9C-4AC7-AD84-FFB5BC76B6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92598751"/>
      </p:ext>
    </p:extLst>
  </p:cSld>
  <p:clrMapOvr>
    <a:masterClrMapping/>
  </p:clrMapOvr>
  <mc:AlternateContent xmlns:mc="http://schemas.openxmlformats.org/markup-compatibility/2006">
    <mc:Choice xmlns:p14="http://schemas.microsoft.com/office/powerpoint/2010/main" Requires="p14">
      <p:transition spd="slow" p14:dur="2000" advTm="47587"/>
    </mc:Choice>
    <mc:Fallback>
      <p:transition spd="slow" advTm="47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5"/>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6"/>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pic>
        <p:nvPicPr>
          <p:cNvPr id="3" name="Audio 2">
            <a:hlinkClick r:id="" action="ppaction://media"/>
            <a:extLst>
              <a:ext uri="{FF2B5EF4-FFF2-40B4-BE49-F238E27FC236}">
                <a16:creationId xmlns:a16="http://schemas.microsoft.com/office/drawing/2014/main" id="{43AF4387-7817-49A7-822F-E700F4C647A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4622083"/>
      </p:ext>
    </p:extLst>
  </p:cSld>
  <p:clrMapOvr>
    <a:masterClrMapping/>
  </p:clrMapOvr>
  <mc:AlternateContent xmlns:mc="http://schemas.openxmlformats.org/markup-compatibility/2006">
    <mc:Choice xmlns:p14="http://schemas.microsoft.com/office/powerpoint/2010/main" Requires="p14">
      <p:transition spd="slow" p14:dur="2000" advTm="11805"/>
    </mc:Choice>
    <mc:Fallback>
      <p:transition spd="slow" advTm="11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5"/>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6"/>
          <a:stretch>
            <a:fillRect/>
          </a:stretch>
        </p:blipFill>
        <p:spPr>
          <a:xfrm>
            <a:off x="6557319" y="3175642"/>
            <a:ext cx="4593520" cy="3525837"/>
          </a:xfrm>
          <a:prstGeom prst="rect">
            <a:avLst/>
          </a:prstGeom>
        </p:spPr>
      </p:pic>
      <p:pic>
        <p:nvPicPr>
          <p:cNvPr id="3" name="Audio 2">
            <a:hlinkClick r:id="" action="ppaction://media"/>
            <a:extLst>
              <a:ext uri="{FF2B5EF4-FFF2-40B4-BE49-F238E27FC236}">
                <a16:creationId xmlns:a16="http://schemas.microsoft.com/office/drawing/2014/main" id="{8EF0F79A-4560-489F-9D2E-0F63A7DA37F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8665988"/>
      </p:ext>
    </p:extLst>
  </p:cSld>
  <p:clrMapOvr>
    <a:masterClrMapping/>
  </p:clrMapOvr>
  <mc:AlternateContent xmlns:mc="http://schemas.openxmlformats.org/markup-compatibility/2006">
    <mc:Choice xmlns:p14="http://schemas.microsoft.com/office/powerpoint/2010/main" Requires="p14">
      <p:transition spd="slow" p14:dur="2000" advTm="9837"/>
    </mc:Choice>
    <mc:Fallback>
      <p:transition spd="slow" advTm="9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5"/>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6"/>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7"/>
          <a:stretch>
            <a:fillRect/>
          </a:stretch>
        </p:blipFill>
        <p:spPr>
          <a:xfrm>
            <a:off x="9175594" y="3058815"/>
            <a:ext cx="2834421" cy="3260896"/>
          </a:xfrm>
          <a:prstGeom prst="rect">
            <a:avLst/>
          </a:prstGeom>
        </p:spPr>
      </p:pic>
      <p:pic>
        <p:nvPicPr>
          <p:cNvPr id="3" name="Audio 2">
            <a:hlinkClick r:id="" action="ppaction://media"/>
            <a:extLst>
              <a:ext uri="{FF2B5EF4-FFF2-40B4-BE49-F238E27FC236}">
                <a16:creationId xmlns:a16="http://schemas.microsoft.com/office/drawing/2014/main" id="{A25ACCD6-6F35-4C64-B43B-D7F17E1DC32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23297063"/>
      </p:ext>
    </p:extLst>
  </p:cSld>
  <p:clrMapOvr>
    <a:masterClrMapping/>
  </p:clrMapOvr>
  <mc:AlternateContent xmlns:mc="http://schemas.openxmlformats.org/markup-compatibility/2006">
    <mc:Choice xmlns:p14="http://schemas.microsoft.com/office/powerpoint/2010/main" Requires="p14">
      <p:transition spd="slow" p14:dur="2000" advTm="16960"/>
    </mc:Choice>
    <mc:Fallback>
      <p:transition spd="slow" advTm="16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5"/>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6"/>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7"/>
          <a:stretch>
            <a:fillRect/>
          </a:stretch>
        </p:blipFill>
        <p:spPr>
          <a:xfrm>
            <a:off x="4193947" y="2485796"/>
            <a:ext cx="2658057" cy="3329216"/>
          </a:xfrm>
          <a:prstGeom prst="rect">
            <a:avLst/>
          </a:prstGeom>
        </p:spPr>
      </p:pic>
      <p:pic>
        <p:nvPicPr>
          <p:cNvPr id="3" name="Audio 2">
            <a:hlinkClick r:id="" action="ppaction://media"/>
            <a:extLst>
              <a:ext uri="{FF2B5EF4-FFF2-40B4-BE49-F238E27FC236}">
                <a16:creationId xmlns:a16="http://schemas.microsoft.com/office/drawing/2014/main" id="{B84F3A87-CE6F-4888-A862-70EACC1FBC0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2196989"/>
      </p:ext>
    </p:extLst>
  </p:cSld>
  <p:clrMapOvr>
    <a:masterClrMapping/>
  </p:clrMapOvr>
  <mc:AlternateContent xmlns:mc="http://schemas.openxmlformats.org/markup-compatibility/2006">
    <mc:Choice xmlns:p14="http://schemas.microsoft.com/office/powerpoint/2010/main" Requires="p14">
      <p:transition spd="slow" p14:dur="2000" advTm="28082"/>
    </mc:Choice>
    <mc:Fallback>
      <p:transition spd="slow" advTm="28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6" name="Audio 5">
            <a:hlinkClick r:id="" action="ppaction://media"/>
            <a:extLst>
              <a:ext uri="{FF2B5EF4-FFF2-40B4-BE49-F238E27FC236}">
                <a16:creationId xmlns:a16="http://schemas.microsoft.com/office/drawing/2014/main" id="{40F6A6B0-B4E4-42C9-BADF-16F551E67F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mc:Choice xmlns:p14="http://schemas.microsoft.com/office/powerpoint/2010/main" Requires="p14">
      <p:transition spd="slow" p14:dur="2000" advTm="1496"/>
    </mc:Choice>
    <mc:Fallback>
      <p:transition spd="slow" advTm="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5"/>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6"/>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7"/>
          <a:stretch>
            <a:fillRect/>
          </a:stretch>
        </p:blipFill>
        <p:spPr>
          <a:xfrm>
            <a:off x="7881108" y="2487168"/>
            <a:ext cx="3472692" cy="3154680"/>
          </a:xfrm>
          <a:prstGeom prst="rect">
            <a:avLst/>
          </a:prstGeom>
        </p:spPr>
      </p:pic>
      <p:pic>
        <p:nvPicPr>
          <p:cNvPr id="3" name="Audio 2">
            <a:hlinkClick r:id="" action="ppaction://media"/>
            <a:extLst>
              <a:ext uri="{FF2B5EF4-FFF2-40B4-BE49-F238E27FC236}">
                <a16:creationId xmlns:a16="http://schemas.microsoft.com/office/drawing/2014/main" id="{9266ACD5-C0FF-4EE6-A6A4-CE6AC18DBD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68468590"/>
      </p:ext>
    </p:extLst>
  </p:cSld>
  <p:clrMapOvr>
    <a:masterClrMapping/>
  </p:clrMapOvr>
  <mc:AlternateContent xmlns:mc="http://schemas.openxmlformats.org/markup-compatibility/2006">
    <mc:Choice xmlns:p14="http://schemas.microsoft.com/office/powerpoint/2010/main" Requires="p14">
      <p:transition spd="slow" p14:dur="2000" advTm="40900"/>
    </mc:Choice>
    <mc:Fallback>
      <p:transition spd="slow" advTm="409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pic>
        <p:nvPicPr>
          <p:cNvPr id="4" name="Audio 3">
            <a:hlinkClick r:id="" action="ppaction://media"/>
            <a:extLst>
              <a:ext uri="{FF2B5EF4-FFF2-40B4-BE49-F238E27FC236}">
                <a16:creationId xmlns:a16="http://schemas.microsoft.com/office/drawing/2014/main" id="{E7313FD2-7526-4694-AB58-0E015FC1C5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2776493"/>
      </p:ext>
    </p:extLst>
  </p:cSld>
  <p:clrMapOvr>
    <a:masterClrMapping/>
  </p:clrMapOvr>
  <mc:AlternateContent xmlns:mc="http://schemas.openxmlformats.org/markup-compatibility/2006">
    <mc:Choice xmlns:p14="http://schemas.microsoft.com/office/powerpoint/2010/main" Requires="p14">
      <p:transition spd="slow" p14:dur="2000" advTm="25180"/>
    </mc:Choice>
    <mc:Fallback>
      <p:transition spd="slow" advTm="2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pic>
        <p:nvPicPr>
          <p:cNvPr id="4" name="Audio 3">
            <a:hlinkClick r:id="" action="ppaction://media"/>
            <a:extLst>
              <a:ext uri="{FF2B5EF4-FFF2-40B4-BE49-F238E27FC236}">
                <a16:creationId xmlns:a16="http://schemas.microsoft.com/office/drawing/2014/main" id="{4EA4605E-152B-4F12-ABB1-7F24E84469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90507781"/>
      </p:ext>
    </p:extLst>
  </p:cSld>
  <p:clrMapOvr>
    <a:masterClrMapping/>
  </p:clrMapOvr>
  <mc:AlternateContent xmlns:mc="http://schemas.openxmlformats.org/markup-compatibility/2006">
    <mc:Choice xmlns:p14="http://schemas.microsoft.com/office/powerpoint/2010/main" Requires="p14">
      <p:transition spd="slow" p14:dur="2000" advTm="26271"/>
    </mc:Choice>
    <mc:Fallback>
      <p:transition spd="slow" advTm="26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pic>
        <p:nvPicPr>
          <p:cNvPr id="4" name="Audio 3">
            <a:hlinkClick r:id="" action="ppaction://media"/>
            <a:extLst>
              <a:ext uri="{FF2B5EF4-FFF2-40B4-BE49-F238E27FC236}">
                <a16:creationId xmlns:a16="http://schemas.microsoft.com/office/drawing/2014/main" id="{25D46C21-CFB0-4999-923D-2D92783AA8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9633490"/>
      </p:ext>
    </p:extLst>
  </p:cSld>
  <p:clrMapOvr>
    <a:masterClrMapping/>
  </p:clrMapOvr>
  <mc:AlternateContent xmlns:mc="http://schemas.openxmlformats.org/markup-compatibility/2006">
    <mc:Choice xmlns:p14="http://schemas.microsoft.com/office/powerpoint/2010/main" Requires="p14">
      <p:transition spd="slow" p14:dur="2000" advTm="89522"/>
    </mc:Choice>
    <mc:Fallback>
      <p:transition spd="slow" advTm="89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pic>
        <p:nvPicPr>
          <p:cNvPr id="4" name="Audio 3">
            <a:hlinkClick r:id="" action="ppaction://media"/>
            <a:extLst>
              <a:ext uri="{FF2B5EF4-FFF2-40B4-BE49-F238E27FC236}">
                <a16:creationId xmlns:a16="http://schemas.microsoft.com/office/drawing/2014/main" id="{39C59644-41B0-4823-ABB2-5E242E4F9C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25532727"/>
      </p:ext>
    </p:extLst>
  </p:cSld>
  <p:clrMapOvr>
    <a:masterClrMapping/>
  </p:clrMapOvr>
  <mc:AlternateContent xmlns:mc="http://schemas.openxmlformats.org/markup-compatibility/2006">
    <mc:Choice xmlns:p14="http://schemas.microsoft.com/office/powerpoint/2010/main" Requires="p14">
      <p:transition spd="slow" p14:dur="2000" advTm="5582"/>
    </mc:Choice>
    <mc:Fallback>
      <p:transition spd="slow" advTm="5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6" name="Audio 5">
            <a:hlinkClick r:id="" action="ppaction://media"/>
            <a:extLst>
              <a:ext uri="{FF2B5EF4-FFF2-40B4-BE49-F238E27FC236}">
                <a16:creationId xmlns:a16="http://schemas.microsoft.com/office/drawing/2014/main" id="{7C9FC9A7-13FE-40D0-A3D6-0DF552BBDC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mc:Choice xmlns:p14="http://schemas.microsoft.com/office/powerpoint/2010/main" Requires="p14">
      <p:transition spd="slow" p14:dur="2000" advTm="44522"/>
    </mc:Choice>
    <mc:Fallback>
      <p:transition spd="slow" advTm="44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7" name="Audio 6">
            <a:hlinkClick r:id="" action="ppaction://media"/>
            <a:extLst>
              <a:ext uri="{FF2B5EF4-FFF2-40B4-BE49-F238E27FC236}">
                <a16:creationId xmlns:a16="http://schemas.microsoft.com/office/drawing/2014/main" id="{FB9F5D0C-B5CD-4D7F-808A-E3468C17F8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mc:Choice xmlns:p14="http://schemas.microsoft.com/office/powerpoint/2010/main" Requires="p14">
      <p:transition spd="slow" p14:dur="2000" advTm="33121"/>
    </mc:Choice>
    <mc:Fallback>
      <p:transition spd="slow" advTm="3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6" name="Audio 5">
            <a:hlinkClick r:id="" action="ppaction://media"/>
            <a:extLst>
              <a:ext uri="{FF2B5EF4-FFF2-40B4-BE49-F238E27FC236}">
                <a16:creationId xmlns:a16="http://schemas.microsoft.com/office/drawing/2014/main" id="{48837133-BCD1-4413-96AD-7454747C33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mc:Choice xmlns:p14="http://schemas.microsoft.com/office/powerpoint/2010/main" Requires="p14">
      <p:transition spd="slow" p14:dur="2000" advTm="36070"/>
    </mc:Choice>
    <mc:Fallback>
      <p:transition spd="slow" advTm="36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3" name="Audio 2">
            <a:hlinkClick r:id="" action="ppaction://media"/>
            <a:extLst>
              <a:ext uri="{FF2B5EF4-FFF2-40B4-BE49-F238E27FC236}">
                <a16:creationId xmlns:a16="http://schemas.microsoft.com/office/drawing/2014/main" id="{229C3FEE-E6BE-4647-8085-CB7803F6A3B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mc:Choice xmlns:p14="http://schemas.microsoft.com/office/powerpoint/2010/main" Requires="p14">
      <p:transition spd="slow" p14:dur="2000" advTm="73292"/>
    </mc:Choice>
    <mc:Fallback>
      <p:transition spd="slow" advTm="73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5" name="Audio 4">
            <a:hlinkClick r:id="" action="ppaction://media"/>
            <a:extLst>
              <a:ext uri="{FF2B5EF4-FFF2-40B4-BE49-F238E27FC236}">
                <a16:creationId xmlns:a16="http://schemas.microsoft.com/office/drawing/2014/main" id="{708252DB-2008-4437-BF41-5C81017B712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mc:Choice xmlns:p14="http://schemas.microsoft.com/office/powerpoint/2010/main" Requires="p14">
      <p:transition spd="slow" p14:dur="2000" advTm="39623"/>
    </mc:Choice>
    <mc:Fallback>
      <p:transition spd="slow" advTm="39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5" name="Audio 4">
            <a:hlinkClick r:id="" action="ppaction://media"/>
            <a:extLst>
              <a:ext uri="{FF2B5EF4-FFF2-40B4-BE49-F238E27FC236}">
                <a16:creationId xmlns:a16="http://schemas.microsoft.com/office/drawing/2014/main" id="{815AB1E5-346A-4841-A0B2-E5EA00E15F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mc:Choice xmlns:p14="http://schemas.microsoft.com/office/powerpoint/2010/main" Requires="p14">
      <p:transition spd="slow" p14:dur="2000" advTm="75149"/>
    </mc:Choice>
    <mc:Fallback>
      <p:transition spd="slow" advTm="75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5" name="Audio 4">
            <a:hlinkClick r:id="" action="ppaction://media"/>
            <a:extLst>
              <a:ext uri="{FF2B5EF4-FFF2-40B4-BE49-F238E27FC236}">
                <a16:creationId xmlns:a16="http://schemas.microsoft.com/office/drawing/2014/main" id="{15C7730C-A5FB-46E2-A15C-B8EAC4617C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mc:Choice xmlns:p14="http://schemas.microsoft.com/office/powerpoint/2010/main" Requires="p14">
      <p:transition spd="slow" p14:dur="2000" advTm="3167"/>
    </mc:Choice>
    <mc:Fallback>
      <p:transition spd="slow" advTm="3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8"/>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TotalTime>
  <Words>4148</Words>
  <Application>Microsoft Office PowerPoint</Application>
  <PresentationFormat>Widescreen</PresentationFormat>
  <Paragraphs>278</Paragraphs>
  <Slides>24</Slides>
  <Notes>24</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Sabon Next LT</vt:lpstr>
      <vt:lpstr>Slack-Lato</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154</cp:revision>
  <dcterms:created xsi:type="dcterms:W3CDTF">2021-06-01T23:34:51Z</dcterms:created>
  <dcterms:modified xsi:type="dcterms:W3CDTF">2021-06-03T03:31:45Z</dcterms:modified>
</cp:coreProperties>
</file>